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notesMasterIdLst>
    <p:notesMasterId r:id="rId40"/>
  </p:notesMasterIdLst>
  <p:sldIdLst>
    <p:sldId id="307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93" r:id="rId11"/>
    <p:sldId id="275" r:id="rId12"/>
    <p:sldId id="266" r:id="rId13"/>
    <p:sldId id="265" r:id="rId14"/>
    <p:sldId id="278" r:id="rId15"/>
    <p:sldId id="267" r:id="rId16"/>
    <p:sldId id="268" r:id="rId17"/>
    <p:sldId id="269" r:id="rId18"/>
    <p:sldId id="295" r:id="rId19"/>
    <p:sldId id="270" r:id="rId20"/>
    <p:sldId id="296" r:id="rId21"/>
    <p:sldId id="271" r:id="rId22"/>
    <p:sldId id="272" r:id="rId23"/>
    <p:sldId id="298" r:id="rId24"/>
    <p:sldId id="273" r:id="rId25"/>
    <p:sldId id="274" r:id="rId26"/>
    <p:sldId id="276" r:id="rId27"/>
    <p:sldId id="277" r:id="rId28"/>
    <p:sldId id="279" r:id="rId29"/>
    <p:sldId id="299" r:id="rId30"/>
    <p:sldId id="282" r:id="rId31"/>
    <p:sldId id="284" r:id="rId32"/>
    <p:sldId id="283" r:id="rId33"/>
    <p:sldId id="306" r:id="rId34"/>
    <p:sldId id="301" r:id="rId35"/>
    <p:sldId id="303" r:id="rId36"/>
    <p:sldId id="305" r:id="rId37"/>
    <p:sldId id="294" r:id="rId38"/>
    <p:sldId id="310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006600"/>
    <a:srgbClr val="134263"/>
    <a:srgbClr val="B4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902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D3E24-D9CC-491E-AD5F-3A98D200E565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49DA1-BEAA-46C2-B98F-4D0D638ED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778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80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259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48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820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68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373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11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003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03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167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05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D5FFF-8BF9-4704-9BB2-CC0EA0FADA09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5DAB609-43B7-4735-BD1D-D343DF3C5903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013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67E3E-AAD8-FE27-FB77-2448B5AEA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7C2BF0-B583-A145-D7FA-DAA8408F4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1C795-596C-4F3E-11D4-5E1D47A21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4" y="418696"/>
            <a:ext cx="1288697" cy="1269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6C9858-D119-2504-7AE5-AFF8F35F553F}"/>
              </a:ext>
            </a:extLst>
          </p:cNvPr>
          <p:cNvSpPr txBox="1"/>
          <p:nvPr/>
        </p:nvSpPr>
        <p:spPr>
          <a:xfrm>
            <a:off x="342675" y="2557726"/>
            <a:ext cx="4101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Driving Market Leadership: Insights to Propel </a:t>
            </a: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Goodcabs'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Tier- II Mobility Growth</a:t>
            </a:r>
            <a:endParaRPr lang="en-IN" sz="24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84115-9502-A921-8FEE-1999569FE694}"/>
              </a:ext>
            </a:extLst>
          </p:cNvPr>
          <p:cNvSpPr txBox="1"/>
          <p:nvPr/>
        </p:nvSpPr>
        <p:spPr>
          <a:xfrm>
            <a:off x="8577555" y="5892985"/>
            <a:ext cx="359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-Presented by Joyeta Pal</a:t>
            </a:r>
            <a:endParaRPr lang="en-IN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2BABE-BEEC-5725-A721-D8D2B71CE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35" y="667632"/>
            <a:ext cx="7966041" cy="5522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FF15E2-EBF3-7AB7-FF27-4ED2AFB7B22B}"/>
              </a:ext>
            </a:extLst>
          </p:cNvPr>
          <p:cNvSpPr txBox="1"/>
          <p:nvPr/>
        </p:nvSpPr>
        <p:spPr>
          <a:xfrm>
            <a:off x="342676" y="5433672"/>
            <a:ext cx="3884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Domain: Transportation &amp; Mobility</a:t>
            </a:r>
            <a:endParaRPr lang="en-IN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489C8-4048-868B-7160-1079FBF36126}"/>
              </a:ext>
            </a:extLst>
          </p:cNvPr>
          <p:cNvSpPr txBox="1"/>
          <p:nvPr/>
        </p:nvSpPr>
        <p:spPr>
          <a:xfrm>
            <a:off x="342676" y="5892985"/>
            <a:ext cx="2639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Function: Operations</a:t>
            </a:r>
            <a:endParaRPr lang="en-IN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64453B-A10F-A87E-56C4-68A6C248B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84" y="295629"/>
            <a:ext cx="961062" cy="91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1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4"/>
    </mc:Choice>
    <mc:Fallback xmlns="">
      <p:transition spd="slow" advTm="28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D357A-45D9-684A-39B5-0F32CB97F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35CDD-882F-A0F5-89DF-AB43CB9C3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485F2-BABF-6D8D-8DAA-2E574FA45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205" y="1553494"/>
            <a:ext cx="5586702" cy="38605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CB13F-7EE5-B0A9-CD37-2A90D5079BB8}"/>
              </a:ext>
            </a:extLst>
          </p:cNvPr>
          <p:cNvSpPr txBox="1"/>
          <p:nvPr/>
        </p:nvSpPr>
        <p:spPr>
          <a:xfrm>
            <a:off x="963563" y="790082"/>
            <a:ext cx="5004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Pricing Strategy in Different City Segments:</a:t>
            </a:r>
            <a:endParaRPr kumimoji="0" lang="en-US" altLang="en-US" i="0" u="sng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2E397-5396-70E0-8078-15370BFEF66A}"/>
              </a:ext>
            </a:extLst>
          </p:cNvPr>
          <p:cNvSpPr txBox="1"/>
          <p:nvPr/>
        </p:nvSpPr>
        <p:spPr>
          <a:xfrm>
            <a:off x="963563" y="1553494"/>
            <a:ext cx="46998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FFFF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Average Fare Cities (Tourism-Focused)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 | Mysore | Kochi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D7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Average Fare Cities (Business-Focused)</a:t>
            </a:r>
            <a:b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Lucknow | Surat | Indore | Vadodara | Coimbatore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FF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Balanced Cities (Tourism &amp; Business)</a:t>
            </a:r>
            <a:b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Chandigarh | Visakhapatnam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104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25877-0FC6-D136-8DEE-53E448227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B910A6-F7C9-472C-AFAA-C7AD2E486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17C343-F085-EE84-03A3-4C3D7572E623}"/>
              </a:ext>
            </a:extLst>
          </p:cNvPr>
          <p:cNvSpPr txBox="1"/>
          <p:nvPr/>
        </p:nvSpPr>
        <p:spPr>
          <a:xfrm>
            <a:off x="933736" y="756570"/>
            <a:ext cx="10252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Cities with the Highest and Lowest Average Fare per Trip and comparison of Average Fare per Trip with Average Trip Distance Across Cities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B546BC-3E2C-03A7-7746-12C8AEEEF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361" y="2037929"/>
            <a:ext cx="4225341" cy="303144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CC76D31-BF07-EC57-2B55-0DD4DFE863DB}"/>
              </a:ext>
            </a:extLst>
          </p:cNvPr>
          <p:cNvSpPr/>
          <p:nvPr/>
        </p:nvSpPr>
        <p:spPr>
          <a:xfrm>
            <a:off x="7686977" y="3525690"/>
            <a:ext cx="4038108" cy="50707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B7BDBC5-FA97-94DD-DE4F-F5F79992D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912" y="1609446"/>
            <a:ext cx="6381464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FFFF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reports the highest average fare per trip 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(₹483.92), 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aligns with its longer average trip distance 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(30.02 Km).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D7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Surat (₹117.27), 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reports the lowest average fare per trip, consistent with its shorter average trip distance 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(11 Km).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D700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Contrasting Pricing Approaches despite similar average trip distances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Mysore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(Tourism): Higher average fare per kilometer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₹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15.14),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aligned with premium services.</a:t>
            </a: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Indore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(Business): Lower average fare per kilometer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₹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10.90),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catering to price-sensitive daily commuters.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006BEE85-3C95-8864-00A2-35ECBA5B902E}"/>
              </a:ext>
            </a:extLst>
          </p:cNvPr>
          <p:cNvSpPr/>
          <p:nvPr/>
        </p:nvSpPr>
        <p:spPr>
          <a:xfrm>
            <a:off x="0" y="320091"/>
            <a:ext cx="1084220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PA-2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0567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BCCF7-4399-551F-1CAC-DC8BD6815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3FE5C-70E4-E408-B75F-2FFF9070A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D534211-0C79-2D0B-A2E4-81B7B17DBF43}"/>
              </a:ext>
            </a:extLst>
          </p:cNvPr>
          <p:cNvGrpSpPr/>
          <p:nvPr/>
        </p:nvGrpSpPr>
        <p:grpSpPr>
          <a:xfrm>
            <a:off x="986427" y="652366"/>
            <a:ext cx="10822115" cy="2067685"/>
            <a:chOff x="1232158" y="306813"/>
            <a:chExt cx="9750473" cy="15333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880582-D4D7-D4EA-87E0-08EA25F8F21A}"/>
                </a:ext>
              </a:extLst>
            </p:cNvPr>
            <p:cNvSpPr txBox="1"/>
            <p:nvPr/>
          </p:nvSpPr>
          <p:spPr>
            <a:xfrm>
              <a:off x="1232158" y="306813"/>
              <a:ext cx="9750473" cy="1078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Business Request - 2: Monthly City-Level Trips Target Performance Report</a:t>
              </a:r>
            </a:p>
            <a:p>
              <a:r>
                <a:rPr lang="en-US" dirty="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Generate a report that evaluates the target performance for trips at the monthly and city</a:t>
              </a:r>
            </a:p>
            <a:p>
              <a:r>
                <a:rPr lang="en-US" dirty="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level. For each city and month, compare the actual total trips with the target trips and categorize the performance as follows:</a:t>
              </a:r>
              <a:br>
                <a:rPr lang="en-US" dirty="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lang="en-US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CDBB28-DCA4-21EB-7BEF-38805BFB9CEA}"/>
                </a:ext>
              </a:extLst>
            </p:cNvPr>
            <p:cNvSpPr txBox="1"/>
            <p:nvPr/>
          </p:nvSpPr>
          <p:spPr>
            <a:xfrm>
              <a:off x="1613812" y="1145740"/>
              <a:ext cx="6883498" cy="485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 actual trips are greater than target trips, mark it as "Above Target".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 actual trips are less than or equal to target trips, mark it as "Below Target".</a:t>
              </a:r>
              <a:endParaRPr lang="en-IN" dirty="0">
                <a:solidFill>
                  <a:srgbClr val="FFC000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B553C0-AB45-810A-C6FF-7F5D8DCBF971}"/>
                </a:ext>
              </a:extLst>
            </p:cNvPr>
            <p:cNvSpPr txBox="1"/>
            <p:nvPr/>
          </p:nvSpPr>
          <p:spPr>
            <a:xfrm>
              <a:off x="1232159" y="1562874"/>
              <a:ext cx="9750472" cy="27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Additionally, calculate the % difference between actual and target trips to quantify the performance gap.</a:t>
              </a:r>
              <a:endParaRPr lang="en-IN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08641F1-9D02-457E-C1D1-9516DE698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76" y="3028335"/>
            <a:ext cx="4967259" cy="354723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0945BD4-D51D-1623-F5BC-1A266879B079}"/>
              </a:ext>
            </a:extLst>
          </p:cNvPr>
          <p:cNvSpPr/>
          <p:nvPr/>
        </p:nvSpPr>
        <p:spPr>
          <a:xfrm>
            <a:off x="8632723" y="4531083"/>
            <a:ext cx="973394" cy="54077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043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D27B6-9034-F8CE-0522-7D0265ACB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4DA542-ADD3-89AA-B346-40A1D5317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CA3E35-EF1E-0F30-232E-652E32E85E6E}"/>
              </a:ext>
            </a:extLst>
          </p:cNvPr>
          <p:cNvSpPr txBox="1"/>
          <p:nvPr/>
        </p:nvSpPr>
        <p:spPr>
          <a:xfrm>
            <a:off x="1084220" y="1022419"/>
            <a:ext cx="470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 Analysis: Tourism vs. Other Cities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575524-CFBA-81E3-F553-3E9764B25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97" y="1755717"/>
            <a:ext cx="5138218" cy="3291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2027FD-5C6F-BF74-2983-B34E3B8C0550}"/>
              </a:ext>
            </a:extLst>
          </p:cNvPr>
          <p:cNvSpPr txBox="1"/>
          <p:nvPr/>
        </p:nvSpPr>
        <p:spPr>
          <a:xfrm>
            <a:off x="970840" y="1827142"/>
            <a:ext cx="47023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Performers:</a:t>
            </a:r>
            <a:b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Mysore (+20.28%)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 (+13.91%)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surpassed performance targets.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Weak Performers:</a:t>
            </a:r>
            <a:b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Lucknow (-10.70%)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Vadodara (-14.60%)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underperformed, missing their targets significantly.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403AE94B-A864-5A9A-A4D1-722B737E0BBF}"/>
              </a:ext>
            </a:extLst>
          </p:cNvPr>
          <p:cNvSpPr/>
          <p:nvPr/>
        </p:nvSpPr>
        <p:spPr>
          <a:xfrm>
            <a:off x="0" y="320091"/>
            <a:ext cx="1084220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BR-2</a:t>
            </a:r>
            <a:endParaRPr lang="en-IN" b="1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E5AD1A04-15D3-D686-CDCE-53306F928663}"/>
              </a:ext>
            </a:extLst>
          </p:cNvPr>
          <p:cNvSpPr/>
          <p:nvPr/>
        </p:nvSpPr>
        <p:spPr>
          <a:xfrm>
            <a:off x="0" y="834204"/>
            <a:ext cx="1084220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PA-7(a)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028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06F60-2746-8C1C-F46F-C9F0ABEC1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6EE27D-9337-DB6A-CAE7-DD39FA62B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8B34C-DCC2-C922-7C41-2B159D72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53" y="703181"/>
            <a:ext cx="7246290" cy="178438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7958331-E757-2A60-F9C0-F1FB4FD4329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60698" y="3143701"/>
            <a:ext cx="1093807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Consistent Performers:</a:t>
            </a:r>
            <a:br>
              <a:rPr kumimoji="0" lang="en-US" altLang="en-US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Mysore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consistently surpassed targets throughout all months.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Underperforming Cities:</a:t>
            </a:r>
            <a:br>
              <a:rPr kumimoji="0" lang="en-US" altLang="en-US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Lucknow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Vadodara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consistently fell short of targets in all months.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Month:</a:t>
            </a:r>
            <a:br>
              <a:rPr lang="en-US" altLang="en-US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February (+3.97%)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May (+2.90%) 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stood out as the best month, with trip targets achieved across most cities.</a:t>
            </a:r>
            <a:b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Challenging Months:</a:t>
            </a:r>
            <a:br>
              <a:rPr kumimoji="0" lang="en-US" altLang="en-US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January (-2.81%) &amp; June (-11.34%) 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were the worst-performing month.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6BEA3-00D8-D013-0C64-DA51B6EA5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755" y="703182"/>
            <a:ext cx="3101932" cy="178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4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E65D3-C585-6AC7-3190-C19E2AF79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5EE86-B8BC-C372-36D2-27F64D1C0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A39E4C-11AD-F449-BC1E-1572B9352C2C}"/>
              </a:ext>
            </a:extLst>
          </p:cNvPr>
          <p:cNvSpPr txBox="1"/>
          <p:nvPr/>
        </p:nvSpPr>
        <p:spPr>
          <a:xfrm>
            <a:off x="963232" y="834100"/>
            <a:ext cx="100390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Request - 3: City-Level Repeat Passenger Trip Frequency Report</a:t>
            </a:r>
          </a:p>
          <a:p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 a report that shows the percentage distribution of repeat passengers by the number of trips they have taken in each city. Calculate the percentage of repeat passengers who took 2 trips, 3 trips, and so on, up to 10 trips.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F9157-689C-074A-3C81-B7A22AFF7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25" y="2614597"/>
            <a:ext cx="7722483" cy="273415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77D298F-2D56-6B03-2922-892213138B95}"/>
              </a:ext>
            </a:extLst>
          </p:cNvPr>
          <p:cNvSpPr/>
          <p:nvPr/>
        </p:nvSpPr>
        <p:spPr>
          <a:xfrm>
            <a:off x="9620536" y="3895740"/>
            <a:ext cx="973394" cy="54077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049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81E64-2F24-2387-9D1A-F56F4A6F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36BD54-0A6D-40C4-7BF6-DB296E481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CEE797-46E4-D3AA-E385-E6B3AEE4D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57" y="575843"/>
            <a:ext cx="6163173" cy="2593556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9075E18A-334D-C15E-1E58-2D54A7D7C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07" y="3578946"/>
            <a:ext cx="1099738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Repeat Passenger Trip Frequencies:</a:t>
            </a:r>
            <a:br>
              <a:rPr kumimoji="0" lang="en-US" altLang="en-US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repeat passengers' trip frequencies consistently decline from 2 trips to 10 trips.</a:t>
            </a:r>
            <a:b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FFFF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Tourism/Getaway Culture-Focused Cities (2-Trip Share):</a:t>
            </a:r>
            <a:b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Visakhapatnam (51.25%)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 (50.14%), </a:t>
            </a: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Mysore (48.75%),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Kochi (47.67%)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 a high trend for 2-trip shares.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D7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&amp; Commuter Cities (~4-6 Trip Share):</a:t>
            </a:r>
            <a:br>
              <a:rPr kumimoji="0" lang="en-US" altLang="en-US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Coimbatore, Surat, Lucknow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Vadodara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 a higher trend for around 4-6 trip frequencies.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7BD8223-D3FD-793E-D9D5-FF4D0E4EAB8D}"/>
              </a:ext>
            </a:extLst>
          </p:cNvPr>
          <p:cNvSpPr/>
          <p:nvPr/>
        </p:nvSpPr>
        <p:spPr>
          <a:xfrm>
            <a:off x="0" y="320091"/>
            <a:ext cx="1084220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BR-3</a:t>
            </a:r>
            <a:endParaRPr lang="en-IN" b="1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019B47E9-8D64-C675-D8BC-5140DBCF66A4}"/>
              </a:ext>
            </a:extLst>
          </p:cNvPr>
          <p:cNvSpPr/>
          <p:nvPr/>
        </p:nvSpPr>
        <p:spPr>
          <a:xfrm>
            <a:off x="0" y="850173"/>
            <a:ext cx="1084220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PA-6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0040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8B88D-55D5-AF94-F441-82EE793EC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B876AF-5487-2DC8-F54A-A46B2C867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9B9C3E-CF1E-0D24-BD21-391775054F67}"/>
              </a:ext>
            </a:extLst>
          </p:cNvPr>
          <p:cNvSpPr txBox="1"/>
          <p:nvPr/>
        </p:nvSpPr>
        <p:spPr>
          <a:xfrm>
            <a:off x="992728" y="834100"/>
            <a:ext cx="100390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Request - 4: Identify Cities with Highest and Lowest Total New Passengers</a:t>
            </a:r>
          </a:p>
          <a:p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 a report that calculates the total new passengers for each city and ranks them based on this value. Identify the top 3 cities with the highest number of new passengers as well as the bottom 3 cities with the lowest number of new passengers, categorizing them as "Top 3" or "Bottom 3" accordingly.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3912DE-0550-7209-65CD-953603DA9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78" y="2559035"/>
            <a:ext cx="4706224" cy="280271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BA19B7C-DC4B-29A2-EDCD-08016C1473D0}"/>
              </a:ext>
            </a:extLst>
          </p:cNvPr>
          <p:cNvSpPr/>
          <p:nvPr/>
        </p:nvSpPr>
        <p:spPr>
          <a:xfrm>
            <a:off x="8558652" y="3690005"/>
            <a:ext cx="973394" cy="54077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659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DAF24-19E6-C5E3-4268-8FB11148E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FE81BF-FBB4-33F3-0439-6F71CF300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A057A199-A627-33D7-AA5E-03CAE6F91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346" y="944946"/>
            <a:ext cx="4099579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Cities for New Passengers:</a:t>
            </a:r>
            <a:b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 (25.91%), Kochi (14.92%)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Chandigarh (10.68%)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lead in the number of new passengers.</a:t>
            </a:r>
            <a:b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Bottom Cities for New Passengers:</a:t>
            </a:r>
            <a:b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Surat (6.57%)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Vadodara (5.72%),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Coimbatore (4.81%)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 the lowest new passenger numbers.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B0CA86-4786-C8AD-FE90-CA3C18C4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115" y="656393"/>
            <a:ext cx="6174578" cy="404342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9888D77-169F-C54C-84D5-DB5F3DD49909}"/>
              </a:ext>
            </a:extLst>
          </p:cNvPr>
          <p:cNvGrpSpPr/>
          <p:nvPr/>
        </p:nvGrpSpPr>
        <p:grpSpPr>
          <a:xfrm>
            <a:off x="7713173" y="857676"/>
            <a:ext cx="3171604" cy="3703267"/>
            <a:chOff x="7713173" y="857676"/>
            <a:chExt cx="3171604" cy="370326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701868-0D2E-F2D6-F86C-31688806B088}"/>
                </a:ext>
              </a:extLst>
            </p:cNvPr>
            <p:cNvSpPr txBox="1"/>
            <p:nvPr/>
          </p:nvSpPr>
          <p:spPr>
            <a:xfrm>
              <a:off x="10294375" y="857676"/>
              <a:ext cx="59040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46K</a:t>
              </a:r>
              <a:endPara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AD660B-3699-654B-59E6-CF1E0D4DDF0F}"/>
                </a:ext>
              </a:extLst>
            </p:cNvPr>
            <p:cNvSpPr txBox="1"/>
            <p:nvPr/>
          </p:nvSpPr>
          <p:spPr>
            <a:xfrm>
              <a:off x="9492810" y="1227394"/>
              <a:ext cx="4623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26K</a:t>
              </a:r>
              <a:endPara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AC19FC-D696-5AE2-022F-099F55B00CA3}"/>
                </a:ext>
              </a:extLst>
            </p:cNvPr>
            <p:cNvSpPr txBox="1"/>
            <p:nvPr/>
          </p:nvSpPr>
          <p:spPr>
            <a:xfrm>
              <a:off x="8730811" y="1625601"/>
              <a:ext cx="4623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19K</a:t>
              </a:r>
              <a:endPara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26B015-80F0-1933-50AD-EECE8948F7B6}"/>
                </a:ext>
              </a:extLst>
            </p:cNvPr>
            <p:cNvSpPr txBox="1"/>
            <p:nvPr/>
          </p:nvSpPr>
          <p:spPr>
            <a:xfrm>
              <a:off x="8003338" y="3509797"/>
              <a:ext cx="4623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12K</a:t>
              </a:r>
              <a:endPara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4B1DD1-F8CF-B1BE-5A2D-98A34907C580}"/>
                </a:ext>
              </a:extLst>
            </p:cNvPr>
            <p:cNvSpPr txBox="1"/>
            <p:nvPr/>
          </p:nvSpPr>
          <p:spPr>
            <a:xfrm>
              <a:off x="7850942" y="3877426"/>
              <a:ext cx="4623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10K</a:t>
              </a:r>
              <a:endPara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AC65E5-9588-A3AA-1BD8-CE77AE2B71C2}"/>
                </a:ext>
              </a:extLst>
            </p:cNvPr>
            <p:cNvSpPr txBox="1"/>
            <p:nvPr/>
          </p:nvSpPr>
          <p:spPr>
            <a:xfrm>
              <a:off x="7713173" y="4268555"/>
              <a:ext cx="4623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9K</a:t>
              </a:r>
              <a:endPara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51487C-C91E-CF08-B926-B28F6AAC6300}"/>
                </a:ext>
              </a:extLst>
            </p:cNvPr>
            <p:cNvSpPr txBox="1"/>
            <p:nvPr/>
          </p:nvSpPr>
          <p:spPr>
            <a:xfrm>
              <a:off x="8008763" y="3106049"/>
              <a:ext cx="4623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12K</a:t>
              </a:r>
              <a:endPara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EE0F6B-7456-0244-F605-B2118B838857}"/>
                </a:ext>
              </a:extLst>
            </p:cNvPr>
            <p:cNvSpPr txBox="1"/>
            <p:nvPr/>
          </p:nvSpPr>
          <p:spPr>
            <a:xfrm>
              <a:off x="8117150" y="2733776"/>
              <a:ext cx="4623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13K</a:t>
              </a:r>
              <a:endPara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437C81-9FE4-2194-3A2E-9C055CE78599}"/>
                </a:ext>
              </a:extLst>
            </p:cNvPr>
            <p:cNvSpPr txBox="1"/>
            <p:nvPr/>
          </p:nvSpPr>
          <p:spPr>
            <a:xfrm>
              <a:off x="8348325" y="2383832"/>
              <a:ext cx="4623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15K</a:t>
              </a:r>
              <a:endPara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E71538-295A-F1CB-A52C-968E1F1907FC}"/>
                </a:ext>
              </a:extLst>
            </p:cNvPr>
            <p:cNvSpPr txBox="1"/>
            <p:nvPr/>
          </p:nvSpPr>
          <p:spPr>
            <a:xfrm>
              <a:off x="8471109" y="1979714"/>
              <a:ext cx="4623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16K</a:t>
              </a:r>
              <a:endParaRPr lang="en-IN" sz="1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005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2AED9-6694-3CB2-66F1-E68C52F43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F6F0F0-F5E2-D1FE-B3AE-79E67C17C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A478E7-6902-2F94-E191-C217010B903B}"/>
              </a:ext>
            </a:extLst>
          </p:cNvPr>
          <p:cNvSpPr txBox="1"/>
          <p:nvPr/>
        </p:nvSpPr>
        <p:spPr>
          <a:xfrm>
            <a:off x="1002560" y="843932"/>
            <a:ext cx="1025242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Request - 5: Identify Month with Highest Revenue for Each City</a:t>
            </a:r>
          </a:p>
          <a:p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 a report that identifies the month with the highest revenue for each city. For each city, display the </a:t>
            </a:r>
            <a:r>
              <a:rPr lang="en-US" dirty="0" err="1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month_name</a:t>
            </a:r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the revenue amount for that month, and the percentage contribution of that month’s revenue to the city’s total revenue.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F5390-C555-389D-5300-1DB141225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552" y="2703964"/>
            <a:ext cx="6118612" cy="286668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82DD079-E0CE-1C9B-5A4C-8847CF1F89AA}"/>
              </a:ext>
            </a:extLst>
          </p:cNvPr>
          <p:cNvSpPr/>
          <p:nvPr/>
        </p:nvSpPr>
        <p:spPr>
          <a:xfrm>
            <a:off x="8558652" y="3690005"/>
            <a:ext cx="973394" cy="54077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57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B4E9B1-9291-45A0-9B6B-BA21E6CBA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B2275A-D9EF-7C87-ABA1-CDEABD556985}"/>
              </a:ext>
            </a:extLst>
          </p:cNvPr>
          <p:cNvSpPr txBox="1"/>
          <p:nvPr/>
        </p:nvSpPr>
        <p:spPr>
          <a:xfrm>
            <a:off x="1032385" y="1514172"/>
            <a:ext cx="10156725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AB2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Goodcabs, established two years ago, operates in 10 tier-II cities.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EAB2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Empowering local drivers, enabling them to build sustainable livelihoods.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EAB200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Prioritize passenger satisfaction &amp; driver well-being, establishing it as a trusted mobility partner.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094F3-C44E-1DA5-DB6D-6D8DF552F368}"/>
              </a:ext>
            </a:extLst>
          </p:cNvPr>
          <p:cNvSpPr txBox="1"/>
          <p:nvPr/>
        </p:nvSpPr>
        <p:spPr>
          <a:xfrm>
            <a:off x="1066803" y="860342"/>
            <a:ext cx="442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Company Overview: </a:t>
            </a:r>
          </a:p>
        </p:txBody>
      </p:sp>
    </p:spTree>
    <p:extLst>
      <p:ext uri="{BB962C8B-B14F-4D97-AF65-F5344CB8AC3E}">
        <p14:creationId xmlns:p14="http://schemas.microsoft.com/office/powerpoint/2010/main" val="103492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AA972-67E8-A9E2-9F64-663B7D18F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F32079-1059-78AB-270F-0B539F221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06E013-12E2-449C-1755-5543B38CC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534" y="1197680"/>
            <a:ext cx="5581729" cy="3521803"/>
          </a:xfrm>
          <a:prstGeom prst="rect">
            <a:avLst/>
          </a:prstGeom>
        </p:spPr>
      </p:pic>
      <p:sp>
        <p:nvSpPr>
          <p:cNvPr id="19" name="Rectangle 1">
            <a:extLst>
              <a:ext uri="{FF2B5EF4-FFF2-40B4-BE49-F238E27FC236}">
                <a16:creationId xmlns:a16="http://schemas.microsoft.com/office/drawing/2014/main" id="{EB513AE5-1B3F-2D0F-44A2-1C5915F90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55" y="884499"/>
            <a:ext cx="5280712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Peak Revenue Months (All Cities):</a:t>
            </a:r>
            <a:b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February, April,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May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the highest revenue-generating months.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000" b="1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Cities with Highest Peak Revenue:</a:t>
            </a:r>
            <a:b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experienced a revenue spike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February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reaching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₹7.7M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~21%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its total revenue).</a:t>
            </a: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Kochi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experienced a revenue spike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May,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reaching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₹3.3M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~20%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its total revenue).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000" b="1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Cities with Lowest Peak Revenue:</a:t>
            </a:r>
            <a:b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Surat, Mysore, Vadodara,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Coimbatore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recorded the lowest peak revenues.</a:t>
            </a:r>
          </a:p>
        </p:txBody>
      </p:sp>
    </p:spTree>
    <p:extLst>
      <p:ext uri="{BB962C8B-B14F-4D97-AF65-F5344CB8AC3E}">
        <p14:creationId xmlns:p14="http://schemas.microsoft.com/office/powerpoint/2010/main" val="297534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90D24-D4EA-538B-D883-595DBB919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07A72-D735-FEF7-11FF-F3FBA2987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BD2E05-25C9-24CB-9DFE-CB19D125C7BD}"/>
              </a:ext>
            </a:extLst>
          </p:cNvPr>
          <p:cNvSpPr txBox="1"/>
          <p:nvPr/>
        </p:nvSpPr>
        <p:spPr>
          <a:xfrm>
            <a:off x="973064" y="834100"/>
            <a:ext cx="102524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Request - 6: Repeat Passenger Rate Analysis</a:t>
            </a:r>
          </a:p>
          <a:p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 a report that calculates two metrics:</a:t>
            </a:r>
          </a:p>
          <a:p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Monthly Repeat Passenger Rate: Calculate the repeat passenger rate for each city and month by comparing the number of repeat passengers to the total passengers.</a:t>
            </a:r>
          </a:p>
          <a:p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City-wide Repeat Passenger Rate: Calculate the overall repeat passenger rate for each city, considering all passengers across months.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8AD2C-FE52-C7F2-E2AD-11BAA5503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026" y="2806972"/>
            <a:ext cx="5553120" cy="361967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FA81182-6937-C913-3525-F677905A5E1B}"/>
              </a:ext>
            </a:extLst>
          </p:cNvPr>
          <p:cNvSpPr/>
          <p:nvPr/>
        </p:nvSpPr>
        <p:spPr>
          <a:xfrm>
            <a:off x="8951943" y="4122298"/>
            <a:ext cx="973394" cy="54077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710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A0D2F-122A-ED6C-2E07-E6FC14380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868279-DEE2-00D5-7C0C-5FD3687B1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0B25C0-468A-905D-DB28-76ADF61D3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16401"/>
            <a:ext cx="5669747" cy="31721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8F66E-56E9-5D94-557D-F774FAFA2A6A}"/>
              </a:ext>
            </a:extLst>
          </p:cNvPr>
          <p:cNvSpPr txBox="1"/>
          <p:nvPr/>
        </p:nvSpPr>
        <p:spPr>
          <a:xfrm>
            <a:off x="1084220" y="1043869"/>
            <a:ext cx="46899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D7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Cities with High RPR</a:t>
            </a:r>
            <a:r>
              <a:rPr lang="en-US" altLang="en-US" sz="2000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(Business-centric)</a:t>
            </a:r>
            <a:b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Surat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(42.63%)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Lucknow (37.12%)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lead with the highest Repeat Passenger Rates (RPR).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FFFF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RPR Cities (Tourist-centric)</a:t>
            </a:r>
            <a:b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Mysore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(11.23%)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 (17.43%)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report the lowest Repeat Passenger Rates (RPR).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B1CAE2BD-6584-3277-3502-8B04AAFD649F}"/>
              </a:ext>
            </a:extLst>
          </p:cNvPr>
          <p:cNvSpPr/>
          <p:nvPr/>
        </p:nvSpPr>
        <p:spPr>
          <a:xfrm>
            <a:off x="0" y="316921"/>
            <a:ext cx="1084220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BR-6</a:t>
            </a:r>
            <a:endParaRPr lang="en-IN" b="1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9150434-8BBA-7D4C-C26E-DC2107B7C7B2}"/>
              </a:ext>
            </a:extLst>
          </p:cNvPr>
          <p:cNvSpPr/>
          <p:nvPr/>
        </p:nvSpPr>
        <p:spPr>
          <a:xfrm>
            <a:off x="0" y="850713"/>
            <a:ext cx="1084220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PA-8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609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66461-41E2-39CA-25BE-C13892811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E0AEB7-AA7C-0C96-B139-4B80A7556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5A89F7-AC0B-E04D-4251-DFBFD4A03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573" y="930176"/>
            <a:ext cx="4840629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 with </a:t>
            </a:r>
            <a: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highest RPR</a:t>
            </a:r>
            <a:b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May (33.47%) 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recorded the highest Repeat Passenger Rate (RPR) among the months.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 with lowest RPR</a:t>
            </a:r>
            <a:b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January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had the lowest Repeat Passenger Rate (RPR) at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18.68%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among the months recorded so far.</a:t>
            </a:r>
            <a:endParaRPr lang="en-IN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641212-CAD3-78F3-5984-D64139618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006569"/>
            <a:ext cx="5049581" cy="322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7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4D7C7-626B-1A63-5546-5C9BA1EFB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249F3-ABEB-14E3-45F8-DC84CA81E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976D5F-B877-A9A7-85A6-2ECE9294B66F}"/>
              </a:ext>
            </a:extLst>
          </p:cNvPr>
          <p:cNvSpPr txBox="1"/>
          <p:nvPr/>
        </p:nvSpPr>
        <p:spPr>
          <a:xfrm>
            <a:off x="3393440" y="2659973"/>
            <a:ext cx="540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 Analysis</a:t>
            </a:r>
          </a:p>
        </p:txBody>
      </p:sp>
    </p:spTree>
    <p:extLst>
      <p:ext uri="{BB962C8B-B14F-4D97-AF65-F5344CB8AC3E}">
        <p14:creationId xmlns:p14="http://schemas.microsoft.com/office/powerpoint/2010/main" val="335101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82929-D8B6-5CB7-BFF7-52F54F22E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470B3D-016B-891A-CE03-EB47D78F0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801CD6-AC01-559A-84AA-11C424BC39C4}"/>
              </a:ext>
            </a:extLst>
          </p:cNvPr>
          <p:cNvSpPr txBox="1"/>
          <p:nvPr/>
        </p:nvSpPr>
        <p:spPr>
          <a:xfrm>
            <a:off x="1081548" y="775108"/>
            <a:ext cx="10104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and Bottom Performing Cities</a:t>
            </a:r>
            <a:br>
              <a:rPr lang="en-US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3 and bottom 3 cities by total trips over the entire analysis period.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E9729-2EA6-D36D-9821-FA703105FAD0}"/>
              </a:ext>
            </a:extLst>
          </p:cNvPr>
          <p:cNvSpPr txBox="1"/>
          <p:nvPr/>
        </p:nvSpPr>
        <p:spPr>
          <a:xfrm>
            <a:off x="6327708" y="2385724"/>
            <a:ext cx="80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3</a:t>
            </a:r>
            <a:endParaRPr lang="en-IN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769FF-8674-A419-4295-2E8B7DB19182}"/>
              </a:ext>
            </a:extLst>
          </p:cNvPr>
          <p:cNvSpPr txBox="1"/>
          <p:nvPr/>
        </p:nvSpPr>
        <p:spPr>
          <a:xfrm>
            <a:off x="5699379" y="4379350"/>
            <a:ext cx="113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Bottom 3</a:t>
            </a:r>
            <a:endParaRPr lang="en-IN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95F72-95E8-CE84-A4B1-BA9768A73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434" y="2031405"/>
            <a:ext cx="4528501" cy="3110866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E2FC8B53-DF19-D2D2-3E65-9D09945A79A7}"/>
              </a:ext>
            </a:extLst>
          </p:cNvPr>
          <p:cNvSpPr/>
          <p:nvPr/>
        </p:nvSpPr>
        <p:spPr>
          <a:xfrm>
            <a:off x="7009941" y="2138547"/>
            <a:ext cx="690879" cy="844073"/>
          </a:xfrm>
          <a:prstGeom prst="leftBrace">
            <a:avLst>
              <a:gd name="adj1" fmla="val 1217"/>
              <a:gd name="adj2" fmla="val 50000"/>
            </a:avLst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5A4B1D4D-87B8-4085-1EF5-7F0F096EE0BF}"/>
              </a:ext>
            </a:extLst>
          </p:cNvPr>
          <p:cNvSpPr/>
          <p:nvPr/>
        </p:nvSpPr>
        <p:spPr>
          <a:xfrm>
            <a:off x="6738862" y="4139945"/>
            <a:ext cx="690879" cy="844073"/>
          </a:xfrm>
          <a:prstGeom prst="leftBrace">
            <a:avLst>
              <a:gd name="adj1" fmla="val 0"/>
              <a:gd name="adj2" fmla="val 50000"/>
            </a:avLst>
          </a:prstGeom>
          <a:noFill/>
          <a:ln w="28575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1CD1A1F-944F-E805-E2CB-9E21010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548" y="1910010"/>
            <a:ext cx="461783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3 </a:t>
            </a:r>
            <a: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Cities by Trip Volumes</a:t>
            </a:r>
            <a:b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Jaipur(18.05%)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Driven by tourism demand.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Lucknow (15.10%)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Surat (12.88%) 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Driven by business demands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Bottom 3 Cities by Trip Volumes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Visakhapatnam (6.66%)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Coimbatore (4.96%)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Mysore (3.81%)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eport the lowest</a:t>
            </a: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trip volumes.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F49EC9F9-E116-520D-CDF0-FAF9C6722C77}"/>
              </a:ext>
            </a:extLst>
          </p:cNvPr>
          <p:cNvSpPr/>
          <p:nvPr/>
        </p:nvSpPr>
        <p:spPr>
          <a:xfrm>
            <a:off x="0" y="388915"/>
            <a:ext cx="1084220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PA-1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9639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6E06C-2FA1-5F71-D54A-CBA3AB25B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22869468-3AF4-3FEB-7296-A099C989B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80BA1C-2326-814A-32C9-2830AC467B00}"/>
              </a:ext>
            </a:extLst>
          </p:cNvPr>
          <p:cNvSpPr txBox="1"/>
          <p:nvPr/>
        </p:nvSpPr>
        <p:spPr>
          <a:xfrm>
            <a:off x="692995" y="875267"/>
            <a:ext cx="631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Passenger &amp; Driver Ratings by City and Passenger Type</a:t>
            </a:r>
            <a:endParaRPr lang="en-US" dirty="0"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51B2E9C-96BD-90C7-08C8-DB9E05FE9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470" y="1453456"/>
            <a:ext cx="583979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ities with High Passenger Rating</a:t>
            </a:r>
            <a:b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Mysore (8.70), Jaipur (8.58),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Kochi (8.52)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consistently achieve high average passenger rating.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Cities with High Driver Rating</a:t>
            </a:r>
            <a:b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Kochi (8.99), Visakhapatnam (8.99),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 (8.99)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report higher average driver rating.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Cities </a:t>
            </a:r>
            <a: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Rating</a:t>
            </a:r>
            <a:b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focused cities like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Vadodara, Lucknow,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Surat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consistently receive lower average passenger and driver rating.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3317A3-8A32-648F-FE8F-566ABE036503}"/>
              </a:ext>
            </a:extLst>
          </p:cNvPr>
          <p:cNvGrpSpPr/>
          <p:nvPr/>
        </p:nvGrpSpPr>
        <p:grpSpPr>
          <a:xfrm>
            <a:off x="6479461" y="1303039"/>
            <a:ext cx="5494873" cy="2256242"/>
            <a:chOff x="6145044" y="1893808"/>
            <a:chExt cx="5835122" cy="23733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248D7E-43D7-25F7-07CC-A966FA414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5044" y="2324148"/>
              <a:ext cx="5835122" cy="194305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26DCB1-F70F-2968-BB04-60818EF7E51F}"/>
                </a:ext>
              </a:extLst>
            </p:cNvPr>
            <p:cNvSpPr txBox="1"/>
            <p:nvPr/>
          </p:nvSpPr>
          <p:spPr>
            <a:xfrm>
              <a:off x="7319275" y="1893808"/>
              <a:ext cx="3289803" cy="35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u="sng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Average Passenger Rating</a:t>
              </a:r>
              <a:endParaRPr lang="en-IN" sz="16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F4D4AB-CA71-317B-201F-F14837CA812E}"/>
                </a:ext>
              </a:extLst>
            </p:cNvPr>
            <p:cNvSpPr txBox="1"/>
            <p:nvPr/>
          </p:nvSpPr>
          <p:spPr>
            <a:xfrm>
              <a:off x="6199609" y="3077249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8.70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E33BD5-F867-B574-12AF-402C9AB3B08E}"/>
                </a:ext>
              </a:extLst>
            </p:cNvPr>
            <p:cNvSpPr txBox="1"/>
            <p:nvPr/>
          </p:nvSpPr>
          <p:spPr>
            <a:xfrm>
              <a:off x="6773560" y="3075802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8.58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37FE80-B05C-E729-310B-C4E0371E7360}"/>
                </a:ext>
              </a:extLst>
            </p:cNvPr>
            <p:cNvSpPr txBox="1"/>
            <p:nvPr/>
          </p:nvSpPr>
          <p:spPr>
            <a:xfrm>
              <a:off x="7372580" y="3075802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8.52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093138-7322-6A47-AF93-2EF79A21F1C5}"/>
                </a:ext>
              </a:extLst>
            </p:cNvPr>
            <p:cNvSpPr txBox="1"/>
            <p:nvPr/>
          </p:nvSpPr>
          <p:spPr>
            <a:xfrm>
              <a:off x="7956919" y="3069629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8.43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786730-EF84-32FF-ADD3-803F365FD01E}"/>
                </a:ext>
              </a:extLst>
            </p:cNvPr>
            <p:cNvSpPr txBox="1"/>
            <p:nvPr/>
          </p:nvSpPr>
          <p:spPr>
            <a:xfrm>
              <a:off x="11447863" y="3215748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6.42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D951C0-98BE-3E06-2560-9DAD1BD455F5}"/>
                </a:ext>
              </a:extLst>
            </p:cNvPr>
            <p:cNvSpPr txBox="1"/>
            <p:nvPr/>
          </p:nvSpPr>
          <p:spPr>
            <a:xfrm>
              <a:off x="8535794" y="3120074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7.98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2E0A54-28B0-4E59-7450-9BAB2819A4E5}"/>
                </a:ext>
              </a:extLst>
            </p:cNvPr>
            <p:cNvSpPr txBox="1"/>
            <p:nvPr/>
          </p:nvSpPr>
          <p:spPr>
            <a:xfrm>
              <a:off x="9101467" y="3120074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7.88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913AE2-540A-8304-B565-7FF695270820}"/>
                </a:ext>
              </a:extLst>
            </p:cNvPr>
            <p:cNvSpPr txBox="1"/>
            <p:nvPr/>
          </p:nvSpPr>
          <p:spPr>
            <a:xfrm>
              <a:off x="9682464" y="3120073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7.83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47B92A-C2B7-F2AD-E361-2ED9336EBF15}"/>
                </a:ext>
              </a:extLst>
            </p:cNvPr>
            <p:cNvSpPr txBox="1"/>
            <p:nvPr/>
          </p:nvSpPr>
          <p:spPr>
            <a:xfrm>
              <a:off x="10272610" y="3208128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6.61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9C0F85-0CA6-F588-E2DA-C3092CE7BFBE}"/>
                </a:ext>
              </a:extLst>
            </p:cNvPr>
            <p:cNvSpPr txBox="1"/>
            <p:nvPr/>
          </p:nvSpPr>
          <p:spPr>
            <a:xfrm>
              <a:off x="10829134" y="3208128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6.49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97F6CB-1D8E-79CF-3F24-9E2395069969}"/>
              </a:ext>
            </a:extLst>
          </p:cNvPr>
          <p:cNvGrpSpPr/>
          <p:nvPr/>
        </p:nvGrpSpPr>
        <p:grpSpPr>
          <a:xfrm>
            <a:off x="6479461" y="4117145"/>
            <a:ext cx="5500705" cy="2198793"/>
            <a:chOff x="6095999" y="4195801"/>
            <a:chExt cx="5884167" cy="21987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49CB82-0CFB-AE93-1B7B-43F33A8BC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5999" y="4598056"/>
              <a:ext cx="5884167" cy="17965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1A6E34-B4D5-AC62-151B-320D8EBDEF7E}"/>
                </a:ext>
              </a:extLst>
            </p:cNvPr>
            <p:cNvSpPr txBox="1"/>
            <p:nvPr/>
          </p:nvSpPr>
          <p:spPr>
            <a:xfrm>
              <a:off x="7839276" y="4195801"/>
              <a:ext cx="21930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u="sng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Average Driver Rating</a:t>
              </a:r>
              <a:endParaRPr lang="en-IN" sz="16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228C4F-5A3F-F8E7-757E-DF89CB0ABD5B}"/>
                </a:ext>
              </a:extLst>
            </p:cNvPr>
            <p:cNvSpPr txBox="1"/>
            <p:nvPr/>
          </p:nvSpPr>
          <p:spPr>
            <a:xfrm>
              <a:off x="6189777" y="5219027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8.99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29D87A-F00E-8394-6D2A-76B4EBD2E7B8}"/>
                </a:ext>
              </a:extLst>
            </p:cNvPr>
            <p:cNvSpPr txBox="1"/>
            <p:nvPr/>
          </p:nvSpPr>
          <p:spPr>
            <a:xfrm>
              <a:off x="6777949" y="5227243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8.99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589594-9B5B-161B-4363-4D7A5B06EE6E}"/>
                </a:ext>
              </a:extLst>
            </p:cNvPr>
            <p:cNvSpPr txBox="1"/>
            <p:nvPr/>
          </p:nvSpPr>
          <p:spPr>
            <a:xfrm>
              <a:off x="7347425" y="5219027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8.99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25F99B-7329-F830-A237-BA0715C4120D}"/>
                </a:ext>
              </a:extLst>
            </p:cNvPr>
            <p:cNvSpPr txBox="1"/>
            <p:nvPr/>
          </p:nvSpPr>
          <p:spPr>
            <a:xfrm>
              <a:off x="7943378" y="5228161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8.98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F5B52A-4054-0CCA-1771-D9B0692CA783}"/>
                </a:ext>
              </a:extLst>
            </p:cNvPr>
            <p:cNvSpPr txBox="1"/>
            <p:nvPr/>
          </p:nvSpPr>
          <p:spPr>
            <a:xfrm>
              <a:off x="8522607" y="5313074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7.72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830570-552C-FB9B-BA47-3DE924511B67}"/>
                </a:ext>
              </a:extLst>
            </p:cNvPr>
            <p:cNvSpPr txBox="1"/>
            <p:nvPr/>
          </p:nvSpPr>
          <p:spPr>
            <a:xfrm>
              <a:off x="9101836" y="5313074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7.69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13072C-5911-6D44-B56F-D38A47814D89}"/>
                </a:ext>
              </a:extLst>
            </p:cNvPr>
            <p:cNvSpPr txBox="1"/>
            <p:nvPr/>
          </p:nvSpPr>
          <p:spPr>
            <a:xfrm>
              <a:off x="9685009" y="5320694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7.65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689EFB-E09C-B6DE-7C41-052AF4969641}"/>
                </a:ext>
              </a:extLst>
            </p:cNvPr>
            <p:cNvSpPr txBox="1"/>
            <p:nvPr/>
          </p:nvSpPr>
          <p:spPr>
            <a:xfrm>
              <a:off x="10263992" y="5403246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6.65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68906F-CE88-B016-2963-108E6F3465FD}"/>
                </a:ext>
              </a:extLst>
            </p:cNvPr>
            <p:cNvSpPr txBox="1"/>
            <p:nvPr/>
          </p:nvSpPr>
          <p:spPr>
            <a:xfrm>
              <a:off x="10837961" y="5403246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6.62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EAC207-7071-1C1C-60B6-C1DF7533D7EB}"/>
                </a:ext>
              </a:extLst>
            </p:cNvPr>
            <p:cNvSpPr txBox="1"/>
            <p:nvPr/>
          </p:nvSpPr>
          <p:spPr>
            <a:xfrm>
              <a:off x="11419219" y="5396222"/>
              <a:ext cx="475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6.59</a:t>
              </a:r>
              <a:endParaRPr lang="en-IN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978E4CC6-895C-CE68-B8AD-BF4636FCF95B}"/>
              </a:ext>
            </a:extLst>
          </p:cNvPr>
          <p:cNvSpPr/>
          <p:nvPr/>
        </p:nvSpPr>
        <p:spPr>
          <a:xfrm>
            <a:off x="0" y="320091"/>
            <a:ext cx="1084220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PA-3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1361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697EB-9323-6FE8-2056-10E2A63CC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83FB15-86C7-831A-B7FB-A4ABA18DB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CA6717-1131-6FF9-B3B1-BF2C94179FF4}"/>
              </a:ext>
            </a:extLst>
          </p:cNvPr>
          <p:cNvSpPr txBox="1"/>
          <p:nvPr/>
        </p:nvSpPr>
        <p:spPr>
          <a:xfrm>
            <a:off x="992728" y="940148"/>
            <a:ext cx="459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Peak and Low Demand Months by City</a:t>
            </a:r>
            <a:endParaRPr lang="en-US" dirty="0"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159020A-6216-F05C-4986-267419675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240" y="1748611"/>
            <a:ext cx="426753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Peak Trip Demand Months</a:t>
            </a:r>
            <a:b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most cities,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February, April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experienced the highest trip volumes.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1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Trip Demand Months</a:t>
            </a:r>
            <a:b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most cities,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January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recorded the lowest trip volumes.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B9372-F2CA-4F7A-DBD1-FA9012D9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141" y="1748611"/>
            <a:ext cx="6222503" cy="2938216"/>
          </a:xfrm>
          <a:prstGeom prst="rect">
            <a:avLst/>
          </a:prstGeom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054B1368-8586-DD47-713D-04E2CDC6FBE1}"/>
              </a:ext>
            </a:extLst>
          </p:cNvPr>
          <p:cNvSpPr/>
          <p:nvPr/>
        </p:nvSpPr>
        <p:spPr>
          <a:xfrm>
            <a:off x="0" y="320091"/>
            <a:ext cx="1084220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PA-4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877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9EFB4-4918-AA71-C501-6D4A570E9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4447B-EAEC-C0BE-E9F0-71DD4BB6D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5D1531-9748-DD31-CD98-395A2DBABB98}"/>
              </a:ext>
            </a:extLst>
          </p:cNvPr>
          <p:cNvSpPr txBox="1"/>
          <p:nvPr/>
        </p:nvSpPr>
        <p:spPr>
          <a:xfrm>
            <a:off x="992728" y="735780"/>
            <a:ext cx="1025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Weekend vs. Weekday Trip Demand by City</a:t>
            </a:r>
            <a:endParaRPr lang="en-US" dirty="0"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A4C0C-6761-0807-2A83-2452FC11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076" y="1340537"/>
            <a:ext cx="6242384" cy="2138743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79996557-5F1E-2E28-7654-F0F2AF177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28" y="3781832"/>
            <a:ext cx="1025242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FFFF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Weekend Demand</a:t>
            </a:r>
            <a:b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Tourism-focused cities like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Kochi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Mysore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see higher weekend trip volumes.</a:t>
            </a: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D7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Weekday Demand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Business-focused cities like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Lucknow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Vadodara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experience higher weekday trip volumes.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C5187640-DFCE-95F7-6382-0B48B71AC159}"/>
              </a:ext>
            </a:extLst>
          </p:cNvPr>
          <p:cNvSpPr/>
          <p:nvPr/>
        </p:nvSpPr>
        <p:spPr>
          <a:xfrm>
            <a:off x="0" y="320091"/>
            <a:ext cx="1084220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PA-5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85934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9BEC8-E221-8A07-B0B6-7A7ED51F7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811458-AF73-E24E-ED26-9B06402D1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76F6E5-01BE-FDEE-C1F6-D28AB5FE1735}"/>
              </a:ext>
            </a:extLst>
          </p:cNvPr>
          <p:cNvSpPr txBox="1"/>
          <p:nvPr/>
        </p:nvSpPr>
        <p:spPr>
          <a:xfrm>
            <a:off x="969788" y="716233"/>
            <a:ext cx="627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Monthly Target Achievement Analysis for New Passengers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D2A6B-5B40-7906-F374-8F96807AF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676" y="1248312"/>
            <a:ext cx="6881574" cy="2031597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1CBAE114-84C6-8715-72F6-0A6BBC3FE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07" y="3514062"/>
            <a:ext cx="1117927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Cities That Exceeded Targets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Business-focused cities tend to achieve or even exceed their targets for new passenger acquisition.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1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Cities That Missed Targets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Tourism-focused cities or those with a balanced mix of tourism and business tend to underperform.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1" i="0" u="sng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Monthly Performance Trends: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March (-16.04%)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weakest month for new passenger acquisition.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April (+6.48%)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only month in which most cities met their targets.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0AD9A0-0E67-66FA-1D5F-C38326BBC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725" y="1258144"/>
            <a:ext cx="3373475" cy="2031596"/>
          </a:xfrm>
          <a:prstGeom prst="rect">
            <a:avLst/>
          </a:prstGeom>
        </p:spPr>
      </p:pic>
      <p:sp>
        <p:nvSpPr>
          <p:cNvPr id="5" name="Arrow: Pentagon 4">
            <a:extLst>
              <a:ext uri="{FF2B5EF4-FFF2-40B4-BE49-F238E27FC236}">
                <a16:creationId xmlns:a16="http://schemas.microsoft.com/office/drawing/2014/main" id="{608E309F-7FCD-EB98-F065-F316BE9B0B49}"/>
              </a:ext>
            </a:extLst>
          </p:cNvPr>
          <p:cNvSpPr/>
          <p:nvPr/>
        </p:nvSpPr>
        <p:spPr>
          <a:xfrm>
            <a:off x="0" y="320091"/>
            <a:ext cx="1084220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PA-7(b)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7765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5B436-5298-7C57-83B1-1A99702D4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D17DFA-7612-7DB6-4CBC-7970A202F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59353C-AB23-5FA2-C6E4-3F8CA8132783}"/>
              </a:ext>
            </a:extLst>
          </p:cNvPr>
          <p:cNvSpPr txBox="1"/>
          <p:nvPr/>
        </p:nvSpPr>
        <p:spPr>
          <a:xfrm>
            <a:off x="1066804" y="1422076"/>
            <a:ext cx="2748112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FF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Chandigarh</a:t>
            </a:r>
          </a:p>
          <a:p>
            <a:pPr marL="342900" indent="-342900">
              <a:lnSpc>
                <a:spcPct val="150000"/>
              </a:lnSpc>
              <a:buClr>
                <a:srgbClr val="FFD7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Coimbatore</a:t>
            </a:r>
          </a:p>
          <a:p>
            <a:pPr marL="342900" indent="-342900">
              <a:lnSpc>
                <a:spcPct val="150000"/>
              </a:lnSpc>
              <a:buClr>
                <a:srgbClr val="FFD7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Indore</a:t>
            </a:r>
          </a:p>
          <a:p>
            <a:pPr marL="342900" indent="-342900">
              <a:lnSpc>
                <a:spcPct val="150000"/>
              </a:lnSpc>
              <a:buClr>
                <a:srgbClr val="00FFFF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Jaipur</a:t>
            </a:r>
          </a:p>
          <a:p>
            <a:pPr marL="342900" indent="-342900">
              <a:lnSpc>
                <a:spcPct val="150000"/>
              </a:lnSpc>
              <a:buClr>
                <a:srgbClr val="00FFFF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Kochi</a:t>
            </a:r>
          </a:p>
          <a:p>
            <a:pPr marL="342900" indent="-342900">
              <a:lnSpc>
                <a:spcPct val="150000"/>
              </a:lnSpc>
              <a:buClr>
                <a:srgbClr val="FFD7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Lucknow</a:t>
            </a:r>
          </a:p>
          <a:p>
            <a:pPr marL="342900" indent="-342900">
              <a:lnSpc>
                <a:spcPct val="150000"/>
              </a:lnSpc>
              <a:buClr>
                <a:srgbClr val="00FFFF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Mysore</a:t>
            </a:r>
          </a:p>
          <a:p>
            <a:pPr marL="342900" indent="-342900">
              <a:lnSpc>
                <a:spcPct val="150000"/>
              </a:lnSpc>
              <a:buClr>
                <a:srgbClr val="FFD7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Surat</a:t>
            </a:r>
          </a:p>
          <a:p>
            <a:pPr marL="342900" indent="-342900">
              <a:lnSpc>
                <a:spcPct val="150000"/>
              </a:lnSpc>
              <a:buClr>
                <a:srgbClr val="FFD7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Vadodara</a:t>
            </a:r>
          </a:p>
          <a:p>
            <a:pPr marL="342900" indent="-342900">
              <a:lnSpc>
                <a:spcPct val="150000"/>
              </a:lnSpc>
              <a:buClr>
                <a:srgbClr val="FF00FF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Visakhapatnam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D4EC5-CEC8-85A8-2B74-8909BF29B7A8}"/>
              </a:ext>
            </a:extLst>
          </p:cNvPr>
          <p:cNvSpPr txBox="1"/>
          <p:nvPr/>
        </p:nvSpPr>
        <p:spPr>
          <a:xfrm>
            <a:off x="982571" y="807902"/>
            <a:ext cx="550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Goodcabs Market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F7D90-9E90-5645-00AD-4FFB12CCC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26" y="1456160"/>
            <a:ext cx="4866968" cy="4977580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98073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F9EA0-8C37-147D-90A0-E1610D53C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3FB5F7-9E32-570C-A9AC-5354CA111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8A263B-511E-6998-8E20-A2E72442E63D}"/>
              </a:ext>
            </a:extLst>
          </p:cNvPr>
          <p:cNvSpPr txBox="1"/>
          <p:nvPr/>
        </p:nvSpPr>
        <p:spPr>
          <a:xfrm>
            <a:off x="969788" y="824272"/>
            <a:ext cx="632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 Achievement Analysis for Average Passenger Ratings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B6BAD-D9C1-0A80-A42F-1CE3E2D0CE93}"/>
              </a:ext>
            </a:extLst>
          </p:cNvPr>
          <p:cNvSpPr txBox="1"/>
          <p:nvPr/>
        </p:nvSpPr>
        <p:spPr>
          <a:xfrm>
            <a:off x="969788" y="1692699"/>
            <a:ext cx="55257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28A745"/>
              </a:buClr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Cities That Exceeded Targets</a:t>
            </a:r>
            <a:b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tourism-focused cities surpassed their target for average passenger ratings, reflecting high customer satisfaction.</a:t>
            </a:r>
            <a:b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Cities That Missed Targets</a:t>
            </a:r>
            <a:br>
              <a:rPr 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 cities fell short of their targets for average passenger ratings, with the lowest performers being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Surat (-8.33%), Lucknow (-10.49%),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Vadodara (-11.85%)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71CA9-CFC9-32B7-DAA9-0461C77A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426" y="1805580"/>
            <a:ext cx="4519592" cy="2982729"/>
          </a:xfrm>
          <a:prstGeom prst="rect">
            <a:avLst/>
          </a:prstGeom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9721DF1D-23A4-2350-B51C-B207FEE6B58E}"/>
              </a:ext>
            </a:extLst>
          </p:cNvPr>
          <p:cNvSpPr/>
          <p:nvPr/>
        </p:nvSpPr>
        <p:spPr>
          <a:xfrm>
            <a:off x="0" y="320091"/>
            <a:ext cx="1084220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PA-7(c)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6314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D678-DBF6-9F7A-16EF-91F64C157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80F01-A72D-639F-CB25-EB0E7C5DF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E236DF-C06D-85D4-32F3-B6906ADF92FC}"/>
              </a:ext>
            </a:extLst>
          </p:cNvPr>
          <p:cNvSpPr txBox="1"/>
          <p:nvPr/>
        </p:nvSpPr>
        <p:spPr>
          <a:xfrm>
            <a:off x="3255789" y="2844225"/>
            <a:ext cx="540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Secondary Analysis</a:t>
            </a:r>
          </a:p>
        </p:txBody>
      </p:sp>
    </p:spTree>
    <p:extLst>
      <p:ext uri="{BB962C8B-B14F-4D97-AF65-F5344CB8AC3E}">
        <p14:creationId xmlns:p14="http://schemas.microsoft.com/office/powerpoint/2010/main" val="1846801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FC73F-5536-8599-47B4-5E890886A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788D63-6B5B-9E2C-CBBB-F49C0AC4D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29171D-0DE0-873C-99EA-78F5A6563670}"/>
              </a:ext>
            </a:extLst>
          </p:cNvPr>
          <p:cNvSpPr txBox="1"/>
          <p:nvPr/>
        </p:nvSpPr>
        <p:spPr>
          <a:xfrm>
            <a:off x="969788" y="873437"/>
            <a:ext cx="455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Factors Influencing Repeat Passenger Rates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ADC6AB-A797-8648-51EC-BFC340142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956" y="1851793"/>
            <a:ext cx="4437954" cy="2814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40E0D0"/>
              </a:buClr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Trip Experience</a:t>
            </a:r>
          </a:p>
          <a:p>
            <a:pPr marL="342900" indent="-342900">
              <a:lnSpc>
                <a:spcPct val="150000"/>
              </a:lnSpc>
              <a:buClr>
                <a:srgbClr val="40E0D0"/>
              </a:buClr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Competitive Pricing and Public </a:t>
            </a:r>
            <a:r>
              <a:rPr lang="en-I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Infrastructure's</a:t>
            </a: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Impact</a:t>
            </a:r>
            <a:endParaRPr lang="en-IN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40E0D0"/>
              </a:buClr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City Focus</a:t>
            </a:r>
          </a:p>
          <a:p>
            <a:pPr marL="342900" indent="-342900">
              <a:lnSpc>
                <a:spcPct val="150000"/>
              </a:lnSpc>
              <a:buClr>
                <a:srgbClr val="40E0D0"/>
              </a:buClr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City Demographics</a:t>
            </a:r>
          </a:p>
          <a:p>
            <a:pPr marL="342900" indent="-342900">
              <a:lnSpc>
                <a:spcPct val="150000"/>
              </a:lnSpc>
              <a:buClr>
                <a:srgbClr val="40E0D0"/>
              </a:buClr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Socioeconomic and lifestyle patterns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D4FDE-3A94-AA26-AB7A-3109F8A01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467" y="1242769"/>
            <a:ext cx="6103418" cy="4542504"/>
          </a:xfrm>
          <a:prstGeom prst="rect">
            <a:avLst/>
          </a:prstGeom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808556D-5248-C3AE-9BC5-506A94AC405B}"/>
              </a:ext>
            </a:extLst>
          </p:cNvPr>
          <p:cNvSpPr/>
          <p:nvPr/>
        </p:nvSpPr>
        <p:spPr>
          <a:xfrm>
            <a:off x="0" y="320091"/>
            <a:ext cx="1084220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SA-1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581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3957E-A743-45CD-C87F-64039AE52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432218-13E1-7BC2-9C18-6F3CCBA96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FEF6A0-F37E-559B-7E41-C4B14EE5DB02}"/>
              </a:ext>
            </a:extLst>
          </p:cNvPr>
          <p:cNvSpPr txBox="1"/>
          <p:nvPr/>
        </p:nvSpPr>
        <p:spPr>
          <a:xfrm>
            <a:off x="1160206" y="735779"/>
            <a:ext cx="459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Tourism vs. Business Demand Impact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194B066-31AF-2CDE-900C-79201930B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788" y="1624558"/>
            <a:ext cx="10160328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28A745"/>
              </a:buClr>
              <a:buFont typeface="Wingdings" panose="05000000000000000000" pitchFamily="2" charset="2"/>
              <a:buChar char="q"/>
            </a:pPr>
            <a:r>
              <a:rPr lang="en-IN" sz="2000" b="1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Impact of Tourism Seasons and Local Events on </a:t>
            </a:r>
            <a:r>
              <a:rPr lang="en-IN" sz="2000" b="1" u="sng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Goodcab’s</a:t>
            </a:r>
            <a:r>
              <a:rPr lang="en-IN" sz="2000" b="1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Demand in Tourist Cities</a:t>
            </a:r>
            <a:br>
              <a:rPr lang="en-IN" sz="2000" b="1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2000" b="1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Peak Seasons: Surge in ride demand</a:t>
            </a:r>
            <a:b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Festivals &amp; Events: Increased transportation needs from locals and tourists</a:t>
            </a: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b="1" u="sng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28A745"/>
              </a:buClr>
              <a:buFont typeface="Wingdings" panose="05000000000000000000" pitchFamily="2" charset="2"/>
              <a:buChar char="q"/>
            </a:pPr>
            <a:r>
              <a:rPr lang="en-IN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 of Local Events on </a:t>
            </a:r>
            <a:r>
              <a:rPr lang="en-IN" sz="2000" b="1" u="sng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Goodcabs</a:t>
            </a:r>
            <a:r>
              <a:rPr lang="en-IN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Demand in Business Cities</a:t>
            </a:r>
            <a:br>
              <a:rPr lang="en-IN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altLang="en-US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cities see demand spikes during events (conferences, meetings, festivals).</a:t>
            </a:r>
            <a:b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Increased ride volumes</a:t>
            </a:r>
            <a:b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28A745"/>
              </a:buClr>
              <a:buFont typeface="Wingdings" panose="05000000000000000000" pitchFamily="2" charset="2"/>
              <a:buChar char="q"/>
            </a:pPr>
            <a:r>
              <a:rPr lang="en-IN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Impact of Tailored Marketing Efforts on Trip volume</a:t>
            </a:r>
            <a:br>
              <a:rPr lang="en-IN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Aligning marketing strategies with key events in tourism and business cities helps increase trip volumes.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E0015276-3D4A-371B-9C83-15DD80385D29}"/>
              </a:ext>
            </a:extLst>
          </p:cNvPr>
          <p:cNvSpPr/>
          <p:nvPr/>
        </p:nvSpPr>
        <p:spPr>
          <a:xfrm>
            <a:off x="0" y="320091"/>
            <a:ext cx="1084220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SA-2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3994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AA106-751C-0BFD-034C-34D60F16A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F52D340-A07A-B68C-78D8-C9A92F2CB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9E9D09-4C83-CD29-BEDB-E658410F3D16}"/>
              </a:ext>
            </a:extLst>
          </p:cNvPr>
          <p:cNvSpPr txBox="1"/>
          <p:nvPr/>
        </p:nvSpPr>
        <p:spPr>
          <a:xfrm>
            <a:off x="1160206" y="706284"/>
            <a:ext cx="657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Emerging Mobility Trends and </a:t>
            </a:r>
            <a:r>
              <a:rPr lang="en-US" b="1" u="sng" dirty="0" err="1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Goodcabs</a:t>
            </a:r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 Adaptation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DD9D09-0534-37EA-5623-342369813886}"/>
              </a:ext>
            </a:extLst>
          </p:cNvPr>
          <p:cNvSpPr txBox="1"/>
          <p:nvPr/>
        </p:nvSpPr>
        <p:spPr>
          <a:xfrm>
            <a:off x="992729" y="1356430"/>
            <a:ext cx="8121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Emerging Mobility Trends Impacting Cab Service Market in Tier-II Cities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3663CFF-9A4D-FDFB-F560-D1E5C41E2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393550"/>
              </p:ext>
            </p:extLst>
          </p:nvPr>
        </p:nvGraphicFramePr>
        <p:xfrm>
          <a:off x="1405681" y="4219538"/>
          <a:ext cx="641751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9506">
                  <a:extLst>
                    <a:ext uri="{9D8B030D-6E8A-4147-A177-3AD203B41FA5}">
                      <a16:colId xmlns:a16="http://schemas.microsoft.com/office/drawing/2014/main" val="518750782"/>
                    </a:ext>
                  </a:extLst>
                </a:gridCol>
                <a:gridCol w="3438006">
                  <a:extLst>
                    <a:ext uri="{9D8B030D-6E8A-4147-A177-3AD203B41FA5}">
                      <a16:colId xmlns:a16="http://schemas.microsoft.com/office/drawing/2014/main" val="3389657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00B05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Lower Operational Cost</a:t>
                      </a:r>
                      <a:br>
                        <a:rPr lang="en-IN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endParaRPr lang="en-IN" sz="1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00B05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Early Adoption of Green Infrastructure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18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00B05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Brand Image</a:t>
                      </a:r>
                      <a:endParaRPr lang="en-IN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IN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Cost Reduction</a:t>
                      </a:r>
                      <a:endParaRPr lang="en-IN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20344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B75DD96-E915-42CA-04D8-5443961F7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725987"/>
              </p:ext>
            </p:extLst>
          </p:nvPr>
        </p:nvGraphicFramePr>
        <p:xfrm>
          <a:off x="1405681" y="2089527"/>
          <a:ext cx="624381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171">
                  <a:extLst>
                    <a:ext uri="{9D8B030D-6E8A-4147-A177-3AD203B41FA5}">
                      <a16:colId xmlns:a16="http://schemas.microsoft.com/office/drawing/2014/main" val="3256849613"/>
                    </a:ext>
                  </a:extLst>
                </a:gridCol>
                <a:gridCol w="3244645">
                  <a:extLst>
                    <a:ext uri="{9D8B030D-6E8A-4147-A177-3AD203B41FA5}">
                      <a16:colId xmlns:a16="http://schemas.microsoft.com/office/drawing/2014/main" val="1200888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00B05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Electric Vehicles (EVs) Adoption</a:t>
                      </a:r>
                      <a:endParaRPr lang="en-IN" sz="18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00B05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Green Energy Infrastructure</a:t>
                      </a:r>
                      <a:endParaRPr lang="en-IN" sz="18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507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IN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Hybrid Vehicles Adoption</a:t>
                      </a:r>
                      <a:endParaRPr lang="en-IN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IN" sz="18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2812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A0F5CD8-63C9-6014-241D-9A1ED1916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191" y="2089527"/>
            <a:ext cx="3971115" cy="36101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BA7530-DDAD-58DC-7F15-3607322636BB}"/>
              </a:ext>
            </a:extLst>
          </p:cNvPr>
          <p:cNvSpPr txBox="1"/>
          <p:nvPr/>
        </p:nvSpPr>
        <p:spPr>
          <a:xfrm>
            <a:off x="992729" y="353861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Benefits of Integrating EVs and Hybrids for </a:t>
            </a:r>
            <a:r>
              <a:rPr lang="en-IN" sz="2000" b="1" u="sng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Goodcabs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F8C6CC6-4229-8C20-707D-96E3343299B5}"/>
              </a:ext>
            </a:extLst>
          </p:cNvPr>
          <p:cNvSpPr/>
          <p:nvPr/>
        </p:nvSpPr>
        <p:spPr>
          <a:xfrm>
            <a:off x="0" y="320091"/>
            <a:ext cx="1084220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SA-3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841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3A12B-BE61-EBD8-EE61-38770A456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BDBE26-03E8-2B71-E5B0-35C1CEC6E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4604D9-482C-92DD-82C4-9B2737927372}"/>
              </a:ext>
            </a:extLst>
          </p:cNvPr>
          <p:cNvSpPr txBox="1"/>
          <p:nvPr/>
        </p:nvSpPr>
        <p:spPr>
          <a:xfrm>
            <a:off x="969788" y="764029"/>
            <a:ext cx="541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Partnership Opportunities with Local Businesses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BC3383-7A88-E5AC-A7A0-DFF33E965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91448"/>
              </p:ext>
            </p:extLst>
          </p:nvPr>
        </p:nvGraphicFramePr>
        <p:xfrm>
          <a:off x="1307690" y="2103716"/>
          <a:ext cx="5758098" cy="1216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1334">
                  <a:extLst>
                    <a:ext uri="{9D8B030D-6E8A-4147-A177-3AD203B41FA5}">
                      <a16:colId xmlns:a16="http://schemas.microsoft.com/office/drawing/2014/main" val="518750782"/>
                    </a:ext>
                  </a:extLst>
                </a:gridCol>
                <a:gridCol w="2746764">
                  <a:extLst>
                    <a:ext uri="{9D8B030D-6E8A-4147-A177-3AD203B41FA5}">
                      <a16:colId xmlns:a16="http://schemas.microsoft.com/office/drawing/2014/main" val="3389657530"/>
                    </a:ext>
                  </a:extLst>
                </a:gridCol>
              </a:tblGrid>
              <a:tr h="504679"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FF99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1800" b="0" u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Hospitality and Tourism</a:t>
                      </a:r>
                      <a:endParaRPr lang="en-IN" sz="1800" b="0" u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FF99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1800" b="0" u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Retail and Dining</a:t>
                      </a:r>
                      <a:endParaRPr lang="en-IN" sz="1800" b="0" u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18060"/>
                  </a:ext>
                </a:extLst>
              </a:tr>
              <a:tr h="712239"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FF99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Events and Corporate Needs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9900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IN" sz="1800" b="0" u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Transit Hubs</a:t>
                      </a:r>
                      <a:endParaRPr lang="en-IN" sz="1800" b="0" u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2034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FD367D7-7432-EDC3-53E0-25B2F6C026F0}"/>
              </a:ext>
            </a:extLst>
          </p:cNvPr>
          <p:cNvSpPr txBox="1"/>
          <p:nvPr/>
        </p:nvSpPr>
        <p:spPr>
          <a:xfrm>
            <a:off x="969788" y="141473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Opportunities to Partner with Local Businesses</a:t>
            </a:r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5A4A51-D415-F244-35E3-0309E087FFAE}"/>
              </a:ext>
            </a:extLst>
          </p:cNvPr>
          <p:cNvSpPr txBox="1"/>
          <p:nvPr/>
        </p:nvSpPr>
        <p:spPr>
          <a:xfrm>
            <a:off x="969788" y="371562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Benefits of Partnerships</a:t>
            </a:r>
            <a:endParaRPr lang="en-IN" sz="2000" b="1" u="sng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D133E-AEBC-5CA8-E57A-3C418FD8B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724" y="1845231"/>
            <a:ext cx="4670338" cy="404263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A492F64-A1EC-33FA-D4C3-ABBE59725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686922"/>
              </p:ext>
            </p:extLst>
          </p:nvPr>
        </p:nvGraphicFramePr>
        <p:xfrm>
          <a:off x="1307690" y="4430271"/>
          <a:ext cx="5840362" cy="966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1310">
                  <a:extLst>
                    <a:ext uri="{9D8B030D-6E8A-4147-A177-3AD203B41FA5}">
                      <a16:colId xmlns:a16="http://schemas.microsoft.com/office/drawing/2014/main" val="518750782"/>
                    </a:ext>
                  </a:extLst>
                </a:gridCol>
                <a:gridCol w="3309052">
                  <a:extLst>
                    <a:ext uri="{9D8B030D-6E8A-4147-A177-3AD203B41FA5}">
                      <a16:colId xmlns:a16="http://schemas.microsoft.com/office/drawing/2014/main" val="3389657530"/>
                    </a:ext>
                  </a:extLst>
                </a:gridCol>
              </a:tblGrid>
              <a:tr h="574346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rgbClr val="FF99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Boost in Demand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rgbClr val="FF99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Improved Customer Loyalty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18060"/>
                  </a:ext>
                </a:extLst>
              </a:tr>
              <a:tr h="392307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rgbClr val="FF99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Brand Presence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rgbClr val="FF99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Cross-Promotion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203449"/>
                  </a:ext>
                </a:extLst>
              </a:tr>
            </a:tbl>
          </a:graphicData>
        </a:graphic>
      </p:graphicFrame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EFF4066-7BD8-7E2A-8EE4-7BE619476E82}"/>
              </a:ext>
            </a:extLst>
          </p:cNvPr>
          <p:cNvSpPr/>
          <p:nvPr/>
        </p:nvSpPr>
        <p:spPr>
          <a:xfrm>
            <a:off x="0" y="320091"/>
            <a:ext cx="1084220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SA-4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2304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B62BC-7482-1C68-E862-BD18A0E7B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067241E-D92F-85C5-A80B-EFD94F83F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5C9B33-D648-8C72-3367-5B60CD5F2A4F}"/>
              </a:ext>
            </a:extLst>
          </p:cNvPr>
          <p:cNvSpPr txBox="1"/>
          <p:nvPr/>
        </p:nvSpPr>
        <p:spPr>
          <a:xfrm>
            <a:off x="992728" y="755444"/>
            <a:ext cx="1025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Additional Data Collection for Enhanced Data-Driven Decisions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D1DBC-9FE4-AAE8-D226-7EE448E4E58C}"/>
              </a:ext>
            </a:extLst>
          </p:cNvPr>
          <p:cNvSpPr txBox="1"/>
          <p:nvPr/>
        </p:nvSpPr>
        <p:spPr>
          <a:xfrm>
            <a:off x="992728" y="139337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 </a:t>
            </a:r>
            <a:r>
              <a:rPr lang="en-IN" sz="2000" b="1" u="sng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Behavior</a:t>
            </a:r>
            <a:r>
              <a:rPr lang="en-IN" sz="20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Preferences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14D61-E2F9-3174-D3C0-FFB824A02628}"/>
              </a:ext>
            </a:extLst>
          </p:cNvPr>
          <p:cNvSpPr txBox="1"/>
          <p:nvPr/>
        </p:nvSpPr>
        <p:spPr>
          <a:xfrm>
            <a:off x="992728" y="317821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Operational Efficiency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07A963-B4E5-882F-7B6D-0F78C8CDBFC9}"/>
              </a:ext>
            </a:extLst>
          </p:cNvPr>
          <p:cNvSpPr txBox="1"/>
          <p:nvPr/>
        </p:nvSpPr>
        <p:spPr>
          <a:xfrm>
            <a:off x="992728" y="453941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IN" sz="20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Market Trends and External Factors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DAE693E-83C1-E921-F677-4D01A1A98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982376"/>
              </p:ext>
            </p:extLst>
          </p:nvPr>
        </p:nvGraphicFramePr>
        <p:xfrm>
          <a:off x="1287365" y="2003092"/>
          <a:ext cx="6669526" cy="886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0945">
                  <a:extLst>
                    <a:ext uri="{9D8B030D-6E8A-4147-A177-3AD203B41FA5}">
                      <a16:colId xmlns:a16="http://schemas.microsoft.com/office/drawing/2014/main" val="518750782"/>
                    </a:ext>
                  </a:extLst>
                </a:gridCol>
                <a:gridCol w="3168581">
                  <a:extLst>
                    <a:ext uri="{9D8B030D-6E8A-4147-A177-3AD203B41FA5}">
                      <a16:colId xmlns:a16="http://schemas.microsoft.com/office/drawing/2014/main" val="3389657530"/>
                    </a:ext>
                  </a:extLst>
                </a:gridCol>
              </a:tblGrid>
              <a:tr h="443107"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C000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Peak Activity Analysis</a:t>
                      </a:r>
                      <a:endParaRPr lang="en-IN" sz="1800" b="0" u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rgbClr val="C000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Customer Profiling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18060"/>
                  </a:ext>
                </a:extLst>
              </a:tr>
              <a:tr h="443107"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C000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Payment Preferences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rgbClr val="C00000"/>
                        </a:buClr>
                        <a:buFont typeface="Wingdings" panose="05000000000000000000" pitchFamily="2" charset="2"/>
                        <a:buChar char="v"/>
                      </a:pPr>
                      <a:endParaRPr lang="en-IN" sz="1800" b="0" u="none" kern="12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3482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11FAF7D-CB05-72D4-4282-C1508EBA1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521342"/>
              </p:ext>
            </p:extLst>
          </p:nvPr>
        </p:nvGraphicFramePr>
        <p:xfrm>
          <a:off x="1287365" y="3753754"/>
          <a:ext cx="6598106" cy="461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2363">
                  <a:extLst>
                    <a:ext uri="{9D8B030D-6E8A-4147-A177-3AD203B41FA5}">
                      <a16:colId xmlns:a16="http://schemas.microsoft.com/office/drawing/2014/main" val="518750782"/>
                    </a:ext>
                  </a:extLst>
                </a:gridCol>
                <a:gridCol w="3095743">
                  <a:extLst>
                    <a:ext uri="{9D8B030D-6E8A-4147-A177-3AD203B41FA5}">
                      <a16:colId xmlns:a16="http://schemas.microsoft.com/office/drawing/2014/main" val="3389657530"/>
                    </a:ext>
                  </a:extLst>
                </a:gridCol>
              </a:tblGrid>
              <a:tr h="461857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rgbClr val="C000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Driver and Vehicle Performance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rgbClr val="C000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Wait and Pickup Times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1806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4A99A2B-0B6B-F6A6-BF69-3682A3128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506422"/>
              </p:ext>
            </p:extLst>
          </p:nvPr>
        </p:nvGraphicFramePr>
        <p:xfrm>
          <a:off x="1287365" y="5153932"/>
          <a:ext cx="6598105" cy="454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0609">
                  <a:extLst>
                    <a:ext uri="{9D8B030D-6E8A-4147-A177-3AD203B41FA5}">
                      <a16:colId xmlns:a16="http://schemas.microsoft.com/office/drawing/2014/main" val="518750782"/>
                    </a:ext>
                  </a:extLst>
                </a:gridCol>
                <a:gridCol w="3077496">
                  <a:extLst>
                    <a:ext uri="{9D8B030D-6E8A-4147-A177-3AD203B41FA5}">
                      <a16:colId xmlns:a16="http://schemas.microsoft.com/office/drawing/2014/main" val="3389657530"/>
                    </a:ext>
                  </a:extLst>
                </a:gridCol>
              </a:tblGrid>
              <a:tr h="454397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rgbClr val="C000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Competitive Analysis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rgbClr val="C00000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IN" sz="1800" b="0" u="none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Event and Tourism Trends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1806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6BD17C2-7B25-3539-11AC-2E85FD66B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56" y="1680971"/>
            <a:ext cx="3927358" cy="3927358"/>
          </a:xfrm>
          <a:prstGeom prst="rect">
            <a:avLst/>
          </a:prstGeom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41C50351-B11C-2717-A4ED-4E965E6681E1}"/>
              </a:ext>
            </a:extLst>
          </p:cNvPr>
          <p:cNvSpPr/>
          <p:nvPr/>
        </p:nvSpPr>
        <p:spPr>
          <a:xfrm>
            <a:off x="0" y="320091"/>
            <a:ext cx="1084220" cy="48463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SA-5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30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4E993-6F1C-73B9-AD2A-C3DFD93BC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E917DA-CD2F-D05D-63BE-53F3C0580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3369DD-E8E3-8AF2-F670-36768D55F0AD}"/>
              </a:ext>
            </a:extLst>
          </p:cNvPr>
          <p:cNvSpPr txBox="1"/>
          <p:nvPr/>
        </p:nvSpPr>
        <p:spPr>
          <a:xfrm>
            <a:off x="992729" y="784940"/>
            <a:ext cx="228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Recommendations:</a:t>
            </a:r>
            <a:endParaRPr lang="en-US" b="1" dirty="0"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A306C5-7CE6-6653-2BC3-18FF38CBA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061" y="1455909"/>
            <a:ext cx="4905105" cy="39461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3B0A47-C1D0-0C7F-D007-CEA56B986443}"/>
              </a:ext>
            </a:extLst>
          </p:cNvPr>
          <p:cNvSpPr txBox="1"/>
          <p:nvPr/>
        </p:nvSpPr>
        <p:spPr>
          <a:xfrm>
            <a:off x="992729" y="1318883"/>
            <a:ext cx="5575218" cy="30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20B2AA"/>
              </a:buClr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 Passenger Experience</a:t>
            </a:r>
          </a:p>
          <a:p>
            <a:pPr marL="342900" indent="-342900">
              <a:lnSpc>
                <a:spcPct val="200000"/>
              </a:lnSpc>
              <a:buClr>
                <a:srgbClr val="20B2AA"/>
              </a:buClr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Strategic Partnerships and Marketing</a:t>
            </a:r>
          </a:p>
          <a:p>
            <a:pPr marL="342900" indent="-342900">
              <a:lnSpc>
                <a:spcPct val="200000"/>
              </a:lnSpc>
              <a:buClr>
                <a:srgbClr val="20B2AA"/>
              </a:buClr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Innovative Ride Options</a:t>
            </a:r>
          </a:p>
          <a:p>
            <a:pPr marL="342900" indent="-342900">
              <a:lnSpc>
                <a:spcPct val="200000"/>
              </a:lnSpc>
              <a:buClr>
                <a:srgbClr val="20B2AA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Dynamic Pricing and Fleet Transition</a:t>
            </a:r>
          </a:p>
          <a:p>
            <a:pPr marL="342900" indent="-342900">
              <a:lnSpc>
                <a:spcPct val="200000"/>
              </a:lnSpc>
              <a:buClr>
                <a:srgbClr val="20B2AA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Market Trends and Resource Optimization</a:t>
            </a:r>
            <a:endParaRPr lang="en-IN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41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E477F-DA89-E0B2-DF28-EE03FC3F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1D431-BA76-2D57-97CF-8D18F0322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8A6620-E62C-E59B-F1BE-9B987A85D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649" y="1766649"/>
            <a:ext cx="3324702" cy="332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72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7B397-C782-F2B2-D451-A9C97954E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8158DA-BB6C-B3F4-B0C5-8AED4BE4D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18F459-DCD1-635F-BAED-FBC91DC5942A}"/>
              </a:ext>
            </a:extLst>
          </p:cNvPr>
          <p:cNvSpPr txBox="1"/>
          <p:nvPr/>
        </p:nvSpPr>
        <p:spPr>
          <a:xfrm>
            <a:off x="1037299" y="860326"/>
            <a:ext cx="333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Agenda: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18A016-0B4E-9ABE-E51D-4E3A8CBA3684}"/>
              </a:ext>
            </a:extLst>
          </p:cNvPr>
          <p:cNvGrpSpPr/>
          <p:nvPr/>
        </p:nvGrpSpPr>
        <p:grpSpPr>
          <a:xfrm>
            <a:off x="1037299" y="1710814"/>
            <a:ext cx="8549150" cy="3657568"/>
            <a:chOff x="1194618" y="1474840"/>
            <a:chExt cx="8549150" cy="36575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72F376-8C99-8E47-F55A-48CAE3753D8C}"/>
                </a:ext>
              </a:extLst>
            </p:cNvPr>
            <p:cNvSpPr txBox="1"/>
            <p:nvPr/>
          </p:nvSpPr>
          <p:spPr>
            <a:xfrm>
              <a:off x="1194620" y="1474840"/>
              <a:ext cx="8549148" cy="1890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Problem Statement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Project </a:t>
              </a:r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Objective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Overview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Detailed Analysis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CEDECC6-D5BC-7199-8F92-4490E52FE0F6}"/>
                </a:ext>
              </a:extLst>
            </p:cNvPr>
            <p:cNvSpPr txBox="1"/>
            <p:nvPr/>
          </p:nvSpPr>
          <p:spPr>
            <a:xfrm>
              <a:off x="1504335" y="3270549"/>
              <a:ext cx="8239433" cy="96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Ad-Hoc Business Requests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Primary &amp; Secondary Analysis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D6C3AA-CDB2-FE2E-7E03-32F20B8DB0A6}"/>
                </a:ext>
              </a:extLst>
            </p:cNvPr>
            <p:cNvSpPr txBox="1"/>
            <p:nvPr/>
          </p:nvSpPr>
          <p:spPr>
            <a:xfrm>
              <a:off x="1194618" y="4164451"/>
              <a:ext cx="8549147" cy="96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Dashboard Overview</a:t>
              </a:r>
            </a:p>
            <a:p>
              <a:pPr marL="342900" indent="-342900">
                <a:lnSpc>
                  <a:spcPct val="150000"/>
                </a:lnSpc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Recommendations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16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FFD7-457B-EB0B-B9B9-D0B60AE65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C007C6-622B-6083-C381-E983EDC44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68005C-3AAC-06C3-9895-4E0FBF1355B7}"/>
              </a:ext>
            </a:extLst>
          </p:cNvPr>
          <p:cNvSpPr txBox="1"/>
          <p:nvPr/>
        </p:nvSpPr>
        <p:spPr>
          <a:xfrm>
            <a:off x="1027475" y="1809136"/>
            <a:ext cx="9984654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 from reaching its market penetration goals. </a:t>
            </a:r>
          </a:p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Struggling to meet its ambitious 2024 targets.</a:t>
            </a:r>
            <a:b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59012D-DA60-BFD0-B6C1-17A6DD298656}"/>
              </a:ext>
            </a:extLst>
          </p:cNvPr>
          <p:cNvSpPr txBox="1"/>
          <p:nvPr/>
        </p:nvSpPr>
        <p:spPr>
          <a:xfrm>
            <a:off x="1037307" y="880006"/>
            <a:ext cx="333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Statement: </a:t>
            </a:r>
          </a:p>
        </p:txBody>
      </p:sp>
    </p:spTree>
    <p:extLst>
      <p:ext uri="{BB962C8B-B14F-4D97-AF65-F5344CB8AC3E}">
        <p14:creationId xmlns:p14="http://schemas.microsoft.com/office/powerpoint/2010/main" val="168030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CA066-CA4A-F2DA-5525-F8269BC5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63F47D-CD7B-C296-6446-D25E44957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2A4CA-DD4C-7634-5E77-26A14E7D3A47}"/>
              </a:ext>
            </a:extLst>
          </p:cNvPr>
          <p:cNvSpPr txBox="1"/>
          <p:nvPr/>
        </p:nvSpPr>
        <p:spPr>
          <a:xfrm>
            <a:off x="1076635" y="1524004"/>
            <a:ext cx="9964991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Comprehensive analysis of Goodcabs' performance across key metrics.</a:t>
            </a:r>
            <a:b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Help identify critical growth opportunities, address operational inefficiencies, and provide actionable insights.</a:t>
            </a:r>
          </a:p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strategic decision-making and drive the company’s growth in tier-II cities.</a:t>
            </a:r>
            <a:br>
              <a:rPr lang="en-IN" sz="20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A0F8C-172A-B95A-7BC8-F9FF0B064412}"/>
              </a:ext>
            </a:extLst>
          </p:cNvPr>
          <p:cNvSpPr txBox="1"/>
          <p:nvPr/>
        </p:nvSpPr>
        <p:spPr>
          <a:xfrm>
            <a:off x="1066803" y="860342"/>
            <a:ext cx="333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Objective: </a:t>
            </a:r>
          </a:p>
        </p:txBody>
      </p:sp>
    </p:spTree>
    <p:extLst>
      <p:ext uri="{BB962C8B-B14F-4D97-AF65-F5344CB8AC3E}">
        <p14:creationId xmlns:p14="http://schemas.microsoft.com/office/powerpoint/2010/main" val="141838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9575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F1505-5FAC-3251-9871-378146A10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8BF567-A1EB-5672-B16F-4353EB78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53721E-EC90-FBE1-D50A-7C3348AEFA23}"/>
              </a:ext>
            </a:extLst>
          </p:cNvPr>
          <p:cNvSpPr txBox="1"/>
          <p:nvPr/>
        </p:nvSpPr>
        <p:spPr>
          <a:xfrm>
            <a:off x="1027475" y="850510"/>
            <a:ext cx="333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Overview: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AA5FFC-30EB-25C6-3F21-79D94D67A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75" y="2826139"/>
            <a:ext cx="10071799" cy="2265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5835FF-1D09-6BD1-37AD-05C0C8413E29}"/>
              </a:ext>
            </a:extLst>
          </p:cNvPr>
          <p:cNvSpPr txBox="1"/>
          <p:nvPr/>
        </p:nvSpPr>
        <p:spPr>
          <a:xfrm>
            <a:off x="1027475" y="1445088"/>
            <a:ext cx="9802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Received two SQL databases,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targets_db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trips_db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containing the tables mentioned below. The dataset includes values spanning from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January 1, 2024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to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June 30, 2024.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B20DC-6947-E1D1-7C5C-C02899E39456}"/>
              </a:ext>
            </a:extLst>
          </p:cNvPr>
          <p:cNvSpPr txBox="1"/>
          <p:nvPr/>
        </p:nvSpPr>
        <p:spPr>
          <a:xfrm>
            <a:off x="1092727" y="2253759"/>
            <a:ext cx="14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75219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506D2-23BF-B415-18EE-C7126EF7F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854403-0BAD-E76B-AB0A-A20F18216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803073-8514-052D-7B33-A54D8D92D657}"/>
              </a:ext>
            </a:extLst>
          </p:cNvPr>
          <p:cNvSpPr txBox="1"/>
          <p:nvPr/>
        </p:nvSpPr>
        <p:spPr>
          <a:xfrm>
            <a:off x="1725561" y="1843569"/>
            <a:ext cx="8726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Ad-Hoc Business Requests, Queried Results &amp; Insights Generated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81F7F1-4DBC-158D-B08E-F004AF90D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709" y="3682079"/>
            <a:ext cx="2033428" cy="13542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645C1E-1497-EE3E-9352-8169AA42D3AA}"/>
              </a:ext>
            </a:extLst>
          </p:cNvPr>
          <p:cNvSpPr txBox="1"/>
          <p:nvPr/>
        </p:nvSpPr>
        <p:spPr>
          <a:xfrm>
            <a:off x="4879254" y="4272558"/>
            <a:ext cx="1209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empus Sans ITC" panose="04020404030D07020202" pitchFamily="82" charset="0"/>
                <a:ea typeface="Calibri" panose="020F0502020204030204" pitchFamily="34" charset="0"/>
                <a:cs typeface="Calibri" panose="020F0502020204030204" pitchFamily="34" charset="0"/>
              </a:rPr>
              <a:t>Tool:</a:t>
            </a:r>
            <a:endParaRPr lang="en-IN" sz="3200" b="1" dirty="0">
              <a:solidFill>
                <a:schemeClr val="accent2">
                  <a:lumMod val="75000"/>
                </a:schemeClr>
              </a:solidFill>
              <a:latin typeface="Tempus Sans ITC" panose="04020404030D07020202" pitchFamily="8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85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11C5C-8B01-02B5-5BD6-FBB2D5548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0623F-0E82-7243-7FD3-66901F141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F97960-4A1F-C410-77E5-D3D661B9B0DA}"/>
              </a:ext>
            </a:extLst>
          </p:cNvPr>
          <p:cNvSpPr txBox="1"/>
          <p:nvPr/>
        </p:nvSpPr>
        <p:spPr>
          <a:xfrm>
            <a:off x="981584" y="794772"/>
            <a:ext cx="10587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Request - 1: City-Level Fare and Trip Summary Report</a:t>
            </a:r>
          </a:p>
          <a:p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 a report that displays the total trips, average fare per km, average fare per trip, and the percentage contribution of each city’s trips to the overall trips.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54114-9DBF-D662-9454-6EA4144B4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32" y="2745333"/>
            <a:ext cx="6308327" cy="2357608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F14D71F-BDCF-9C4F-1A6C-CA5A5FE90DB8}"/>
              </a:ext>
            </a:extLst>
          </p:cNvPr>
          <p:cNvSpPr/>
          <p:nvPr/>
        </p:nvSpPr>
        <p:spPr>
          <a:xfrm>
            <a:off x="8583562" y="3653750"/>
            <a:ext cx="973394" cy="54077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4872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10537</TotalTime>
  <Words>2006</Words>
  <Application>Microsoft Office PowerPoint</Application>
  <PresentationFormat>Widescreen</PresentationFormat>
  <Paragraphs>224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Courier New</vt:lpstr>
      <vt:lpstr>Tempus Sans ITC</vt:lpstr>
      <vt:lpstr>Tw Cen MT</vt:lpstr>
      <vt:lpstr>Tw Cen MT Condensed</vt:lpstr>
      <vt:lpstr>Wingdings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Joyeta Pal</dc:creator>
  <cp:lastModifiedBy>Joyeta Pal</cp:lastModifiedBy>
  <cp:revision>157</cp:revision>
  <dcterms:created xsi:type="dcterms:W3CDTF">2024-12-12T18:36:24Z</dcterms:created>
  <dcterms:modified xsi:type="dcterms:W3CDTF">2025-01-05T19:37:00Z</dcterms:modified>
</cp:coreProperties>
</file>